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59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2FD04-6CEC-47EB-A6CA-02182B58F66F}" type="datetimeFigureOut">
              <a:rPr lang="ru-RU" smtClean="0"/>
              <a:t>31.08.2017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A5A04-F0C6-4DF3-B1DE-F0FEED252FF4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2FD04-6CEC-47EB-A6CA-02182B58F66F}" type="datetimeFigureOut">
              <a:rPr lang="ru-RU" smtClean="0"/>
              <a:t>31.08.2017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A5A04-F0C6-4DF3-B1DE-F0FEED252FF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2FD04-6CEC-47EB-A6CA-02182B58F66F}" type="datetimeFigureOut">
              <a:rPr lang="ru-RU" smtClean="0"/>
              <a:t>31.08.2017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A5A04-F0C6-4DF3-B1DE-F0FEED252FF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2FD04-6CEC-47EB-A6CA-02182B58F66F}" type="datetimeFigureOut">
              <a:rPr lang="ru-RU" smtClean="0"/>
              <a:t>31.08.2017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A5A04-F0C6-4DF3-B1DE-F0FEED252FF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2FD04-6CEC-47EB-A6CA-02182B58F66F}" type="datetimeFigureOut">
              <a:rPr lang="ru-RU" smtClean="0"/>
              <a:t>31.08.2017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A5A04-F0C6-4DF3-B1DE-F0FEED252FF4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2FD04-6CEC-47EB-A6CA-02182B58F66F}" type="datetimeFigureOut">
              <a:rPr lang="ru-RU" smtClean="0"/>
              <a:t>31.08.2017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A5A04-F0C6-4DF3-B1DE-F0FEED252FF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2FD04-6CEC-47EB-A6CA-02182B58F66F}" type="datetimeFigureOut">
              <a:rPr lang="ru-RU" smtClean="0"/>
              <a:t>31.08.2017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A5A04-F0C6-4DF3-B1DE-F0FEED252FF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2FD04-6CEC-47EB-A6CA-02182B58F66F}" type="datetimeFigureOut">
              <a:rPr lang="ru-RU" smtClean="0"/>
              <a:t>31.08.2017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A5A04-F0C6-4DF3-B1DE-F0FEED252FF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2FD04-6CEC-47EB-A6CA-02182B58F66F}" type="datetimeFigureOut">
              <a:rPr lang="ru-RU" smtClean="0"/>
              <a:t>31.08.2017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A5A04-F0C6-4DF3-B1DE-F0FEED252FF4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2FD04-6CEC-47EB-A6CA-02182B58F66F}" type="datetimeFigureOut">
              <a:rPr lang="ru-RU" smtClean="0"/>
              <a:t>31.08.2017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A5A04-F0C6-4DF3-B1DE-F0FEED252FF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2FD04-6CEC-47EB-A6CA-02182B58F66F}" type="datetimeFigureOut">
              <a:rPr lang="ru-RU" smtClean="0"/>
              <a:t>31.08.2017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A5A04-F0C6-4DF3-B1DE-F0FEED252FF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182FD04-6CEC-47EB-A6CA-02182B58F66F}" type="datetimeFigureOut">
              <a:rPr lang="ru-RU" smtClean="0"/>
              <a:t>31.08.2017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55A5A04-F0C6-4DF3-B1DE-F0FEED252FF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11297" y="404664"/>
            <a:ext cx="7990656" cy="1971650"/>
          </a:xfrm>
        </p:spPr>
        <p:txBody>
          <a:bodyPr>
            <a:normAutofit fontScale="90000"/>
          </a:bodyPr>
          <a:lstStyle/>
          <a:p>
            <a:r>
              <a:rPr lang="ru-RU" sz="6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Экологический урок</a:t>
            </a:r>
            <a:endParaRPr lang="ru-RU" sz="66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356992"/>
            <a:ext cx="7014067" cy="2982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17378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852936"/>
            <a:ext cx="8640959" cy="3456384"/>
          </a:xfrm>
        </p:spPr>
        <p:txBody>
          <a:bodyPr/>
          <a:lstStyle/>
          <a:p>
            <a:r>
              <a:rPr lang="ru-RU" sz="1800" dirty="0"/>
              <a:t>В целях привлечения внимания общества к вопросам экологического развития Российской Федерации, сохранения биологического разнообразия и обеспечения экологической безопасности 2017 год объявлен Годом экологии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(</a:t>
            </a:r>
            <a:r>
              <a:rPr lang="ru-RU" sz="1800" dirty="0"/>
              <a:t>Указ Президента Российской Федерации № 7 от 5 января 2016 г.)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и </a:t>
            </a:r>
            <a:r>
              <a:rPr lang="ru-RU" sz="1800" dirty="0"/>
              <a:t>одновременно Годом особо охраняемых природных территорий (ООПТ</a:t>
            </a:r>
            <a:r>
              <a:rPr lang="ru-RU" sz="1800" dirty="0" smtClean="0"/>
              <a:t>)</a:t>
            </a:r>
            <a:br>
              <a:rPr lang="ru-RU" sz="1800" dirty="0" smtClean="0"/>
            </a:br>
            <a:r>
              <a:rPr lang="ru-RU" sz="1800" dirty="0" smtClean="0"/>
              <a:t> </a:t>
            </a:r>
            <a:r>
              <a:rPr lang="ru-RU" sz="1800" dirty="0"/>
              <a:t>(Указ Президента Российской Федерации № 392 от 1 августа 2015 г.)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3427040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24711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7544" y="476672"/>
            <a:ext cx="820891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В систему федеральных ООПТ входят: </a:t>
            </a:r>
          </a:p>
          <a:p>
            <a:r>
              <a:rPr lang="ru-RU" sz="2000" dirty="0" smtClean="0"/>
              <a:t>- 103 </a:t>
            </a:r>
            <a:r>
              <a:rPr lang="ru-RU" sz="2000" dirty="0"/>
              <a:t>федеральных государственных природных заповедника; </a:t>
            </a:r>
          </a:p>
          <a:p>
            <a:r>
              <a:rPr lang="ru-RU" sz="2000" dirty="0" smtClean="0"/>
              <a:t>- 48 </a:t>
            </a:r>
            <a:r>
              <a:rPr lang="ru-RU" sz="2000" dirty="0"/>
              <a:t>федеральных национальных парков; </a:t>
            </a:r>
          </a:p>
          <a:p>
            <a:r>
              <a:rPr lang="ru-RU" sz="2000" dirty="0" smtClean="0"/>
              <a:t>- 64 </a:t>
            </a:r>
            <a:r>
              <a:rPr lang="ru-RU" sz="2000" dirty="0"/>
              <a:t>государственных природных заказника федерального значения; </a:t>
            </a:r>
          </a:p>
          <a:p>
            <a:r>
              <a:rPr lang="ru-RU" sz="2000" dirty="0" smtClean="0"/>
              <a:t>- 2261 </a:t>
            </a:r>
            <a:r>
              <a:rPr lang="ru-RU" sz="2000" dirty="0"/>
              <a:t>государственный природный заказник федерального значения; </a:t>
            </a:r>
          </a:p>
          <a:p>
            <a:r>
              <a:rPr lang="ru-RU" sz="2000" dirty="0" smtClean="0"/>
              <a:t>- 7745 </a:t>
            </a:r>
            <a:r>
              <a:rPr lang="ru-RU" sz="2000" dirty="0"/>
              <a:t>памятников природы; </a:t>
            </a:r>
          </a:p>
          <a:p>
            <a:r>
              <a:rPr lang="ru-RU" sz="2000" dirty="0" smtClean="0"/>
              <a:t>- 64 </a:t>
            </a:r>
            <a:r>
              <a:rPr lang="ru-RU" sz="2000" dirty="0"/>
              <a:t>природных парка федерального значения. </a:t>
            </a:r>
          </a:p>
          <a:p>
            <a:pPr algn="ctr"/>
            <a:r>
              <a:rPr lang="ru-RU" sz="2000" dirty="0"/>
              <a:t>Кроме того, создано более 2300 ООПТ иных категорий регионального и местного значения. </a:t>
            </a:r>
          </a:p>
        </p:txBody>
      </p:sp>
    </p:spTree>
    <p:extLst>
      <p:ext uri="{BB962C8B-B14F-4D97-AF65-F5344CB8AC3E}">
        <p14:creationId xmlns:p14="http://schemas.microsoft.com/office/powerpoint/2010/main" val="6951734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6632"/>
            <a:ext cx="5673708" cy="6730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300192" y="404664"/>
            <a:ext cx="259228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Категории ООПТ России </a:t>
            </a:r>
            <a:endParaRPr lang="ru-RU" dirty="0"/>
          </a:p>
          <a:p>
            <a:r>
              <a:rPr lang="ru-RU" dirty="0"/>
              <a:t>1. Заповедники </a:t>
            </a:r>
          </a:p>
          <a:p>
            <a:r>
              <a:rPr lang="ru-RU" dirty="0"/>
              <a:t>2. Национальные парки </a:t>
            </a:r>
          </a:p>
          <a:p>
            <a:r>
              <a:rPr lang="ru-RU" dirty="0"/>
              <a:t>3. Природные парки </a:t>
            </a:r>
          </a:p>
          <a:p>
            <a:r>
              <a:rPr lang="ru-RU" dirty="0"/>
              <a:t>4. Природные заказники </a:t>
            </a:r>
          </a:p>
          <a:p>
            <a:r>
              <a:rPr lang="ru-RU" dirty="0"/>
              <a:t>5. Памятники природы </a:t>
            </a:r>
          </a:p>
          <a:p>
            <a:r>
              <a:rPr lang="ru-RU" dirty="0"/>
              <a:t>6. Дендрологические парки и ботанические сады </a:t>
            </a:r>
          </a:p>
          <a:p>
            <a:r>
              <a:rPr lang="ru-RU" dirty="0"/>
              <a:t>7. Лечебно-оздоровительные местности и курорты </a:t>
            </a:r>
          </a:p>
        </p:txBody>
      </p:sp>
    </p:spTree>
    <p:extLst>
      <p:ext uri="{BB962C8B-B14F-4D97-AF65-F5344CB8AC3E}">
        <p14:creationId xmlns:p14="http://schemas.microsoft.com/office/powerpoint/2010/main" val="964071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404665"/>
            <a:ext cx="842493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 Нижегородской области насчитывается 411 особо охраняемых природных территорий трех категорий: </a:t>
            </a:r>
          </a:p>
          <a:p>
            <a:r>
              <a:rPr lang="ru-RU" dirty="0"/>
              <a:t> 1 государственный природный биосферный заповедник </a:t>
            </a:r>
          </a:p>
          <a:p>
            <a:r>
              <a:rPr lang="ru-RU" dirty="0"/>
              <a:t> 17 государственных заказников </a:t>
            </a:r>
          </a:p>
          <a:p>
            <a:r>
              <a:rPr lang="ru-RU" dirty="0"/>
              <a:t> 393 памятника природы </a:t>
            </a:r>
          </a:p>
          <a:p>
            <a:endParaRPr lang="ru-RU" dirty="0"/>
          </a:p>
          <a:p>
            <a:endParaRPr lang="ru-RU" dirty="0"/>
          </a:p>
          <a:p>
            <a:pPr algn="ctr"/>
            <a:r>
              <a:rPr lang="ru-RU" b="1" u="sng" dirty="0"/>
              <a:t>Историческая справка </a:t>
            </a:r>
            <a:endParaRPr lang="ru-RU" u="sng" dirty="0"/>
          </a:p>
          <a:p>
            <a:r>
              <a:rPr lang="ru-RU" dirty="0"/>
              <a:t> Первые охраняемые природные территории в нашей области появились в 30-х годах прошлого столетия </a:t>
            </a:r>
          </a:p>
          <a:p>
            <a:r>
              <a:rPr lang="ru-RU" dirty="0"/>
              <a:t> В 1934 году была создана биологическая станция Горьковского университета у с. Старая Пустынь </a:t>
            </a:r>
            <a:r>
              <a:rPr lang="ru-RU" dirty="0" err="1"/>
              <a:t>Арзамасского</a:t>
            </a:r>
            <a:r>
              <a:rPr lang="ru-RU" dirty="0"/>
              <a:t> района </a:t>
            </a:r>
          </a:p>
          <a:p>
            <a:r>
              <a:rPr lang="ru-RU" dirty="0"/>
              <a:t> Рядом с ней для научных целей был выделен участок площадью 187 га </a:t>
            </a:r>
          </a:p>
          <a:p>
            <a:r>
              <a:rPr lang="ru-RU" dirty="0"/>
              <a:t> Позднее эта охраняемая территория была расширена и преобразована в Пустынский государственный заказник </a:t>
            </a:r>
          </a:p>
          <a:p>
            <a:r>
              <a:rPr lang="ru-RU" dirty="0"/>
              <a:t> В 1936 году в среднем течении р. </a:t>
            </a:r>
            <a:r>
              <a:rPr lang="ru-RU" dirty="0" err="1"/>
              <a:t>Керженец</a:t>
            </a:r>
            <a:r>
              <a:rPr lang="ru-RU" dirty="0"/>
              <a:t> был организован Керженский заказник </a:t>
            </a:r>
          </a:p>
          <a:p>
            <a:r>
              <a:rPr lang="ru-RU" dirty="0"/>
              <a:t> С 1998 года начал функционировать Керженский заповедник </a:t>
            </a:r>
          </a:p>
          <a:p>
            <a:r>
              <a:rPr lang="ru-RU" dirty="0"/>
              <a:t> С 1965 года в Горьковской области начались работы по выявлению и организации охраны уникальных и эталонных природных объектов </a:t>
            </a:r>
          </a:p>
          <a:p>
            <a:r>
              <a:rPr lang="ru-RU" dirty="0"/>
              <a:t> Так появились первые памятники природы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4440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6" y="260648"/>
            <a:ext cx="727280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/>
              <a:t>Охрана объектов живой природы Нижегородской области </a:t>
            </a:r>
            <a:endParaRPr lang="ru-RU" u="sng" dirty="0"/>
          </a:p>
          <a:p>
            <a:r>
              <a:rPr lang="ru-RU" dirty="0"/>
              <a:t>Красная книга Нижегородской области содержит сведения о состоянии популяций редких и находящихся под угрозой исчезновения видов животных, растений и грибов. В ней описано 126 видов насекомых, </a:t>
            </a:r>
            <a:endParaRPr lang="ru-RU" dirty="0" smtClean="0"/>
          </a:p>
          <a:p>
            <a:r>
              <a:rPr lang="ru-RU" dirty="0" smtClean="0"/>
              <a:t>12 </a:t>
            </a:r>
            <a:r>
              <a:rPr lang="ru-RU" dirty="0"/>
              <a:t>видов прочих беспозвоночных, </a:t>
            </a:r>
            <a:endParaRPr lang="ru-RU" dirty="0" smtClean="0"/>
          </a:p>
          <a:p>
            <a:r>
              <a:rPr lang="ru-RU" dirty="0" smtClean="0"/>
              <a:t>3 </a:t>
            </a:r>
            <a:r>
              <a:rPr lang="ru-RU" dirty="0"/>
              <a:t>вида рептилий, </a:t>
            </a:r>
            <a:endParaRPr lang="ru-RU" dirty="0" smtClean="0"/>
          </a:p>
          <a:p>
            <a:r>
              <a:rPr lang="ru-RU" dirty="0" smtClean="0"/>
              <a:t>1 </a:t>
            </a:r>
            <a:r>
              <a:rPr lang="ru-RU" dirty="0"/>
              <a:t>вид амфибий, </a:t>
            </a:r>
            <a:endParaRPr lang="ru-RU" dirty="0" smtClean="0"/>
          </a:p>
          <a:p>
            <a:r>
              <a:rPr lang="ru-RU" dirty="0" smtClean="0"/>
              <a:t>15 </a:t>
            </a:r>
            <a:r>
              <a:rPr lang="ru-RU" dirty="0"/>
              <a:t>видов рыб, </a:t>
            </a:r>
            <a:endParaRPr lang="ru-RU" dirty="0" smtClean="0"/>
          </a:p>
          <a:p>
            <a:r>
              <a:rPr lang="ru-RU" dirty="0" smtClean="0"/>
              <a:t>2 </a:t>
            </a:r>
            <a:r>
              <a:rPr lang="ru-RU" dirty="0"/>
              <a:t>вида круглоротых, </a:t>
            </a:r>
            <a:endParaRPr lang="ru-RU" dirty="0" smtClean="0"/>
          </a:p>
          <a:p>
            <a:r>
              <a:rPr lang="ru-RU" dirty="0" smtClean="0"/>
              <a:t>70 </a:t>
            </a:r>
            <a:r>
              <a:rPr lang="ru-RU" dirty="0"/>
              <a:t>видов птиц, </a:t>
            </a:r>
            <a:endParaRPr lang="ru-RU" dirty="0" smtClean="0"/>
          </a:p>
          <a:p>
            <a:r>
              <a:rPr lang="ru-RU" dirty="0" smtClean="0"/>
              <a:t>30 </a:t>
            </a:r>
            <a:r>
              <a:rPr lang="ru-RU" dirty="0"/>
              <a:t>видов млекопитающих, </a:t>
            </a:r>
            <a:endParaRPr lang="ru-RU" dirty="0" smtClean="0"/>
          </a:p>
          <a:p>
            <a:r>
              <a:rPr lang="ru-RU" dirty="0" smtClean="0"/>
              <a:t>177 </a:t>
            </a:r>
            <a:r>
              <a:rPr lang="ru-RU" dirty="0"/>
              <a:t>видов сосудистых растений, </a:t>
            </a:r>
            <a:endParaRPr lang="ru-RU" dirty="0" smtClean="0"/>
          </a:p>
          <a:p>
            <a:r>
              <a:rPr lang="ru-RU" dirty="0" smtClean="0"/>
              <a:t>2 </a:t>
            </a:r>
            <a:r>
              <a:rPr lang="ru-RU" dirty="0"/>
              <a:t>вида водорослей, </a:t>
            </a:r>
            <a:endParaRPr lang="ru-RU" dirty="0" smtClean="0"/>
          </a:p>
          <a:p>
            <a:r>
              <a:rPr lang="ru-RU" dirty="0" smtClean="0"/>
              <a:t>16 </a:t>
            </a:r>
            <a:r>
              <a:rPr lang="ru-RU" dirty="0"/>
              <a:t>видов лишайников</a:t>
            </a:r>
            <a:r>
              <a:rPr lang="ru-RU" dirty="0" smtClean="0"/>
              <a:t>,</a:t>
            </a:r>
          </a:p>
          <a:p>
            <a:r>
              <a:rPr lang="ru-RU" dirty="0" smtClean="0"/>
              <a:t> </a:t>
            </a:r>
            <a:r>
              <a:rPr lang="ru-RU" dirty="0"/>
              <a:t>34 вида грибов 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886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3529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0" u="none" strike="noStrike" baseline="0" dirty="0" smtClean="0">
                <a:solidFill>
                  <a:srgbClr val="000000"/>
                </a:solidFill>
                <a:latin typeface="Times New Roman"/>
              </a:rPr>
              <a:t>Государственный природный биосферный заповедник «Керженский»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052736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0" u="none" strike="noStrike" baseline="0" dirty="0" smtClean="0">
                <a:solidFill>
                  <a:srgbClr val="000000"/>
                </a:solidFill>
                <a:latin typeface="Times New Roman"/>
              </a:rPr>
              <a:t>Заказники Нижегородской области:</a:t>
            </a:r>
          </a:p>
          <a:p>
            <a:r>
              <a:rPr lang="ru-RU" b="1" i="0" u="none" strike="noStrike" baseline="0" dirty="0" smtClean="0">
                <a:solidFill>
                  <a:srgbClr val="000000"/>
                </a:solidFill>
                <a:latin typeface="Times New Roman"/>
              </a:rPr>
              <a:t> - </a:t>
            </a:r>
            <a:r>
              <a:rPr lang="ru-RU" b="1" i="0" u="none" strike="noStrike" baseline="0" dirty="0" err="1" smtClean="0">
                <a:solidFill>
                  <a:srgbClr val="000000"/>
                </a:solidFill>
                <a:latin typeface="Times New Roman"/>
              </a:rPr>
              <a:t>Бутурлинский</a:t>
            </a:r>
            <a:r>
              <a:rPr lang="ru-RU" b="1" i="0" u="none" strike="noStrike" baseline="0" dirty="0" smtClean="0">
                <a:solidFill>
                  <a:srgbClr val="000000"/>
                </a:solidFill>
                <a:latin typeface="Times New Roman"/>
              </a:rPr>
              <a:t> </a:t>
            </a:r>
          </a:p>
          <a:p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- </a:t>
            </a:r>
            <a:r>
              <a:rPr lang="ru-RU" b="1" dirty="0" err="1" smtClean="0">
                <a:solidFill>
                  <a:srgbClr val="000000"/>
                </a:solidFill>
                <a:latin typeface="Times New Roman"/>
              </a:rPr>
              <a:t>Дальнеконстантиновский</a:t>
            </a:r>
            <a:endParaRPr lang="ru-RU" b="1" dirty="0" smtClean="0">
              <a:solidFill>
                <a:srgbClr val="000000"/>
              </a:solidFill>
              <a:latin typeface="Times New Roman"/>
            </a:endParaRPr>
          </a:p>
          <a:p>
            <a:pPr marL="285750" indent="-285750">
              <a:buFontTx/>
              <a:buChar char="-"/>
            </a:pPr>
            <a:r>
              <a:rPr lang="ru-RU" b="1" i="0" u="none" strike="noStrike" baseline="0" dirty="0" err="1" smtClean="0">
                <a:solidFill>
                  <a:srgbClr val="000000"/>
                </a:solidFill>
                <a:latin typeface="Times New Roman"/>
              </a:rPr>
              <a:t>Ичалковский</a:t>
            </a:r>
            <a:endParaRPr lang="ru-RU" b="1" i="0" u="none" strike="noStrike" baseline="0" dirty="0" smtClean="0">
              <a:solidFill>
                <a:srgbClr val="000000"/>
              </a:solidFill>
              <a:latin typeface="Times New Roman"/>
            </a:endParaRPr>
          </a:p>
          <a:p>
            <a:pPr marL="285750" indent="-285750">
              <a:buFontTx/>
              <a:buChar char="-"/>
            </a:pPr>
            <a:r>
              <a:rPr lang="ru-RU" b="1" i="0" u="none" strike="noStrike" baseline="0" dirty="0" err="1" smtClean="0">
                <a:solidFill>
                  <a:srgbClr val="000000"/>
                </a:solidFill>
                <a:latin typeface="Times New Roman"/>
              </a:rPr>
              <a:t>Навашинский</a:t>
            </a:r>
            <a:endParaRPr lang="ru-RU" b="1" i="0" u="none" strike="noStrike" baseline="0" dirty="0" smtClean="0">
              <a:solidFill>
                <a:srgbClr val="000000"/>
              </a:solidFill>
              <a:latin typeface="Times New Roman"/>
            </a:endParaRPr>
          </a:p>
          <a:p>
            <a:pPr marL="285750" indent="-285750">
              <a:buFontTx/>
              <a:buChar char="-"/>
            </a:pPr>
            <a:r>
              <a:rPr lang="ru-RU" b="1" i="0" u="none" strike="noStrike" baseline="0" dirty="0" err="1" smtClean="0">
                <a:solidFill>
                  <a:srgbClr val="000000"/>
                </a:solidFill>
                <a:latin typeface="Times New Roman"/>
              </a:rPr>
              <a:t>Вачский</a:t>
            </a:r>
            <a:endParaRPr lang="ru-RU" b="1" i="0" u="none" strike="noStrike" baseline="0" dirty="0" smtClean="0">
              <a:solidFill>
                <a:srgbClr val="000000"/>
              </a:solidFill>
              <a:latin typeface="Times New Roman"/>
            </a:endParaRPr>
          </a:p>
          <a:p>
            <a:pPr marL="285750" indent="-285750">
              <a:buFontTx/>
              <a:buChar char="-"/>
            </a:pPr>
            <a:r>
              <a:rPr lang="ru-RU" b="1" i="0" u="none" strike="noStrike" baseline="0" dirty="0" smtClean="0">
                <a:solidFill>
                  <a:srgbClr val="000000"/>
                </a:solidFill>
                <a:latin typeface="Times New Roman"/>
              </a:rPr>
              <a:t>Михайловский</a:t>
            </a:r>
          </a:p>
          <a:p>
            <a:pPr marL="285750" indent="-285750">
              <a:buFontTx/>
              <a:buChar char="-"/>
            </a:pPr>
            <a:r>
              <a:rPr lang="ru-RU" b="1" i="0" u="none" strike="noStrike" baseline="0" dirty="0" err="1" smtClean="0">
                <a:solidFill>
                  <a:srgbClr val="000000"/>
                </a:solidFill>
                <a:latin typeface="Times New Roman"/>
              </a:rPr>
              <a:t>Ковернинский</a:t>
            </a:r>
            <a:endParaRPr lang="ru-RU" b="1" i="0" u="none" strike="noStrike" baseline="0" dirty="0" smtClean="0">
              <a:solidFill>
                <a:srgbClr val="000000"/>
              </a:solidFill>
              <a:latin typeface="Times New Roman"/>
            </a:endParaRPr>
          </a:p>
          <a:p>
            <a:pPr marL="285750" indent="-285750">
              <a:buFontTx/>
              <a:buChar char="-"/>
            </a:pPr>
            <a:r>
              <a:rPr lang="ru-RU" b="1" i="0" u="none" strike="noStrike" baseline="0" dirty="0" smtClean="0">
                <a:solidFill>
                  <a:srgbClr val="000000"/>
                </a:solidFill>
                <a:latin typeface="Times New Roman"/>
              </a:rPr>
              <a:t>Ивановский</a:t>
            </a:r>
          </a:p>
          <a:p>
            <a:pPr marL="285750" indent="-285750">
              <a:buFontTx/>
              <a:buChar char="-"/>
            </a:pPr>
            <a:r>
              <a:rPr lang="ru-RU" b="1" i="0" u="none" strike="noStrike" baseline="0" dirty="0" err="1" smtClean="0">
                <a:solidFill>
                  <a:srgbClr val="000000"/>
                </a:solidFill>
                <a:latin typeface="Times New Roman"/>
              </a:rPr>
              <a:t>Уразовский</a:t>
            </a:r>
            <a:endParaRPr lang="ru-RU" b="1" i="0" u="none" strike="noStrike" baseline="0" dirty="0" smtClean="0">
              <a:solidFill>
                <a:srgbClr val="000000"/>
              </a:solidFill>
              <a:latin typeface="Times New Roman"/>
            </a:endParaRPr>
          </a:p>
          <a:p>
            <a:pPr marL="285750" indent="-285750">
              <a:buFontTx/>
              <a:buChar char="-"/>
            </a:pPr>
            <a:r>
              <a:rPr lang="ru-RU" b="1" i="0" u="none" strike="noStrike" baseline="0" dirty="0" smtClean="0">
                <a:solidFill>
                  <a:srgbClr val="000000"/>
                </a:solidFill>
                <a:latin typeface="Times New Roman"/>
              </a:rPr>
              <a:t>Пустынский</a:t>
            </a:r>
          </a:p>
          <a:p>
            <a:pPr marL="285750" indent="-285750">
              <a:buFontTx/>
              <a:buChar char="-"/>
            </a:pPr>
            <a:r>
              <a:rPr lang="ru-RU" b="1" i="0" u="none" strike="noStrike" baseline="0" dirty="0" err="1" smtClean="0">
                <a:solidFill>
                  <a:srgbClr val="000000"/>
                </a:solidFill>
                <a:latin typeface="Times New Roman"/>
              </a:rPr>
              <a:t>Ситниковский</a:t>
            </a:r>
            <a:endParaRPr lang="ru-RU" b="1" i="0" u="none" strike="noStrike" baseline="0" dirty="0" smtClean="0">
              <a:solidFill>
                <a:srgbClr val="000000"/>
              </a:solidFill>
              <a:latin typeface="Times New Roman"/>
            </a:endParaRPr>
          </a:p>
          <a:p>
            <a:pPr marL="285750" indent="-285750">
              <a:buFontTx/>
              <a:buChar char="-"/>
            </a:pPr>
            <a:r>
              <a:rPr lang="ru-RU" b="1" i="0" u="none" strike="noStrike" baseline="0" dirty="0" err="1" smtClean="0">
                <a:solidFill>
                  <a:srgbClr val="000000"/>
                </a:solidFill>
                <a:latin typeface="Times New Roman"/>
              </a:rPr>
              <a:t>Килемарский</a:t>
            </a:r>
            <a:r>
              <a:rPr lang="ru-RU" b="1" i="0" u="none" strike="noStrike" baseline="0" dirty="0" smtClean="0">
                <a:solidFill>
                  <a:srgbClr val="000000"/>
                </a:solidFill>
                <a:latin typeface="Times New Roman"/>
              </a:rPr>
              <a:t> лесной</a:t>
            </a:r>
          </a:p>
          <a:p>
            <a:pPr marL="285750" indent="-285750">
              <a:buFontTx/>
              <a:buChar char="-"/>
            </a:pPr>
            <a:r>
              <a:rPr lang="ru-RU" b="1" i="0" u="none" strike="noStrike" baseline="0" dirty="0" smtClean="0">
                <a:solidFill>
                  <a:srgbClr val="000000"/>
                </a:solidFill>
                <a:latin typeface="Times New Roman"/>
              </a:rPr>
              <a:t>Лесной заказник «</a:t>
            </a:r>
            <a:r>
              <a:rPr lang="ru-RU" b="1" i="0" u="none" strike="noStrike" baseline="0" dirty="0" err="1" smtClean="0">
                <a:solidFill>
                  <a:srgbClr val="000000"/>
                </a:solidFill>
                <a:latin typeface="Times New Roman"/>
              </a:rPr>
              <a:t>Кленовик</a:t>
            </a:r>
            <a:r>
              <a:rPr lang="ru-RU" b="1" i="0" u="none" strike="noStrike" baseline="0" dirty="0" smtClean="0">
                <a:solidFill>
                  <a:srgbClr val="000000"/>
                </a:solidFill>
                <a:latin typeface="Times New Roman"/>
              </a:rPr>
              <a:t>»</a:t>
            </a:r>
          </a:p>
          <a:p>
            <a:pPr marL="285750" indent="-285750">
              <a:buFontTx/>
              <a:buChar char="-"/>
            </a:pPr>
            <a:r>
              <a:rPr lang="ru-RU" b="1" i="0" u="none" strike="noStrike" baseline="0" dirty="0" err="1" smtClean="0">
                <a:solidFill>
                  <a:srgbClr val="000000"/>
                </a:solidFill>
                <a:latin typeface="Times New Roman"/>
              </a:rPr>
              <a:t>Варнавинский</a:t>
            </a:r>
            <a:endParaRPr lang="ru-RU" b="1" i="0" u="none" strike="noStrike" baseline="0" dirty="0" smtClean="0">
              <a:solidFill>
                <a:srgbClr val="000000"/>
              </a:solidFill>
              <a:latin typeface="Times New Roman"/>
            </a:endParaRPr>
          </a:p>
          <a:p>
            <a:pPr marL="285750" indent="-285750">
              <a:buFontTx/>
              <a:buChar char="-"/>
            </a:pPr>
            <a:r>
              <a:rPr lang="ru-RU" b="1" i="0" u="none" strike="noStrike" baseline="0" dirty="0" smtClean="0">
                <a:solidFill>
                  <a:srgbClr val="000000"/>
                </a:solidFill>
                <a:latin typeface="Times New Roman"/>
              </a:rPr>
              <a:t>Тонкинский природный комплексный заказник</a:t>
            </a:r>
          </a:p>
          <a:p>
            <a:r>
              <a:rPr lang="ru-RU" b="0" i="0" u="none" strike="noStrike" baseline="0" dirty="0" smtClean="0">
                <a:solidFill>
                  <a:srgbClr val="000000"/>
                </a:solidFill>
                <a:latin typeface="Times New Roman"/>
              </a:rPr>
              <a:t>	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Памятники природы Нижегородской области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Государственные памятники природы имеются во всех районах Нижнего Новгорода и 36 районах области. Под охраной находится 37 лесных участков.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5665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7838257" cy="5254520"/>
          </a:xfrm>
        </p:spPr>
        <p:txBody>
          <a:bodyPr/>
          <a:lstStyle/>
          <a:p>
            <a:pPr algn="ctr">
              <a:spcAft>
                <a:spcPts val="0"/>
              </a:spcAft>
            </a:pPr>
            <a:r>
              <a:rPr lang="ru-RU" sz="2400" i="1" u="sng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>Игра «Экологические проблемы человечества» 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/>
            </a:r>
            <a:br>
              <a:rPr lang="ru-RU" sz="18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/>
            </a:r>
            <a:br>
              <a:rPr lang="ru-RU" sz="18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>– Изменение </a:t>
            </a:r>
            <a:r>
              <a:rPr lang="ru-RU" sz="1800" dirty="0" smtClean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>климата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/>
            </a:r>
            <a:br>
              <a:rPr lang="ru-RU" sz="20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>– Загрязнение </a:t>
            </a:r>
            <a:r>
              <a:rPr lang="ru-RU" sz="1800" dirty="0" smtClean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>атмосферы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/>
            </a:r>
            <a:br>
              <a:rPr lang="ru-RU" sz="20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>– Истощение запасов пресной </a:t>
            </a:r>
            <a:r>
              <a:rPr lang="ru-RU" sz="1800" dirty="0" smtClean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>воды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/>
            </a:r>
            <a:br>
              <a:rPr lang="ru-RU" sz="20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>– Отсутствие грибов в лесу 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/>
            </a:r>
            <a:br>
              <a:rPr lang="ru-RU" sz="20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>– Сокращение популяций и исчезновение видов флоры и </a:t>
            </a:r>
            <a:r>
              <a:rPr lang="ru-RU" sz="1800" dirty="0" smtClean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>фауны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/>
            </a:r>
            <a:br>
              <a:rPr lang="ru-RU" sz="20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>– Разрушение озонового </a:t>
            </a:r>
            <a:r>
              <a:rPr lang="ru-RU" sz="1800" dirty="0" smtClean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>слоя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/>
            </a:r>
            <a:br>
              <a:rPr lang="ru-RU" sz="20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>– Разрытые в городе дороги 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/>
            </a:r>
            <a:br>
              <a:rPr lang="ru-RU" sz="20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>– Загрязнение Мирового </a:t>
            </a:r>
            <a:r>
              <a:rPr lang="ru-RU" sz="1800" dirty="0" smtClean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>океана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/>
            </a:r>
            <a:br>
              <a:rPr lang="ru-RU" sz="20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>– Разрушение и загрязнение </a:t>
            </a:r>
            <a:r>
              <a:rPr lang="ru-RU" sz="1800" dirty="0" smtClean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>почвы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/>
            </a:r>
            <a:br>
              <a:rPr lang="ru-RU" sz="20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>– Сход селевых потоков на юге нашей страны 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/>
            </a:r>
            <a:br>
              <a:rPr lang="ru-RU" sz="20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>– Разрушение скал 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/>
            </a:r>
            <a:br>
              <a:rPr lang="ru-RU" sz="20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>– Истощение полезных </a:t>
            </a:r>
            <a:r>
              <a:rPr lang="ru-RU" sz="1800" dirty="0" smtClean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>ископаемых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/>
            </a:r>
            <a:br>
              <a:rPr lang="ru-RU" sz="20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>– Выпадение кислотных </a:t>
            </a:r>
            <a:r>
              <a:rPr lang="ru-RU" sz="1800" dirty="0" smtClean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>дождей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  <a:t/>
            </a:r>
            <a:br>
              <a:rPr lang="ru-RU" sz="2000" dirty="0">
                <a:solidFill>
                  <a:srgbClr val="000000"/>
                </a:solidFill>
                <a:effectLst/>
                <a:latin typeface="Times New Roman"/>
                <a:ea typeface="Calibri"/>
              </a:rPr>
            </a:b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266384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38</TotalTime>
  <Words>378</Words>
  <Application>Microsoft Office PowerPoint</Application>
  <PresentationFormat>Экран (4:3)</PresentationFormat>
  <Paragraphs>67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Воздушный поток</vt:lpstr>
      <vt:lpstr>Экологический урок</vt:lpstr>
      <vt:lpstr>В целях привлечения внимания общества к вопросам экологического развития Российской Федерации, сохранения биологического разнообразия и обеспечения экологической безопасности 2017 год объявлен Годом экологии  (Указ Президента Российской Федерации № 7 от 5 января 2016 г.)  и одновременно Годом особо охраняемых природных территорий (ООПТ)  (Указ Президента Российской Федерации № 392 от 1 августа 2015 г.)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Игра «Экологические проблемы человечества»   – Изменение климата – Загрязнение атмосферы – Истощение запасов пресной воды – Отсутствие грибов в лесу  – Сокращение популяций и исчезновение видов флоры и фауны – Разрушение озонового слоя – Разрытые в городе дороги  – Загрязнение Мирового океана – Разрушение и загрязнение почвы – Сход селевых потоков на юге нашей страны  – Разрушение скал  – Истощение полезных ископаемых – Выпадение кислотных дождей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Экологический урок</dc:title>
  <dc:creator>Ольга</dc:creator>
  <cp:lastModifiedBy>Ольга</cp:lastModifiedBy>
  <cp:revision>3</cp:revision>
  <dcterms:created xsi:type="dcterms:W3CDTF">2017-08-31T06:55:21Z</dcterms:created>
  <dcterms:modified xsi:type="dcterms:W3CDTF">2017-08-31T07:33:42Z</dcterms:modified>
</cp:coreProperties>
</file>