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ru-RU" smtClean="0"/>
              <a:t>15.12.2016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0E5C9D-5892-4D6D-8E12-DE729A519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002760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ru-RU" smtClean="0"/>
              <a:t>15.12.2016</a:t>
            </a:r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F6EE8A-8B96-482A-80F7-19629CEA13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004590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ru-RU" smtClean="0"/>
              <a:t>15.12.2016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3760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ru-RU" smtClean="0"/>
              <a:t>15.12.2016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059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ru-RU" smtClean="0"/>
              <a:t>15.12.2016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238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D99BD-40C8-4EB6-84C7-798569DBAE34}" type="datetime1">
              <a:rPr lang="ru-RU" smtClean="0"/>
              <a:t>04.12.2017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31B4A6C-01D6-4462-B4BB-5454DD21AF1D}" type="datetime1">
              <a:rPr lang="ru-RU" smtClean="0"/>
              <a:t>04.12.2017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33FD6-E4DA-493A-B702-D119D4B3FB90}" type="datetime1">
              <a:rPr lang="ru-RU" smtClean="0"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9B9-6B8D-4F2D-A41A-B10ED843BB90}" type="datetime1">
              <a:rPr lang="ru-RU" smtClean="0"/>
              <a:t>04.12.2017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952F9-0095-4B16-9BD9-374C2904377E}" type="datetime1">
              <a:rPr lang="ru-RU" smtClean="0"/>
              <a:t>04.12.2017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B47F1-EB8D-4738-AC22-EF631C5260EE}" type="datetime1">
              <a:rPr lang="ru-RU" smtClean="0"/>
              <a:t>04.12.2017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E876D-BCE3-4E17-A6A9-A8CDEB6963E8}" type="datetime1">
              <a:rPr lang="ru-RU" smtClean="0"/>
              <a:t>04.12.2017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258D114-167C-45F2-A962-A01A2BB3288E}" type="datetime1">
              <a:rPr lang="ru-RU" smtClean="0"/>
              <a:t>04.12.2017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0F15D-4399-40F1-B4FF-D1C99B593842}" type="datetime1">
              <a:rPr lang="ru-RU" smtClean="0"/>
              <a:t>04.12.2017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E72F3-DDC6-4CE6-89CB-5A545F765092}" type="datetime1">
              <a:rPr lang="ru-RU" smtClean="0"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A74D-3E58-4F30-B721-2641B9C051AF}" type="datetime1">
              <a:rPr lang="ru-RU" smtClean="0"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1C23CC2-D6DE-41BB-9386-7EF1D9994BBA}" type="datetime1">
              <a:rPr lang="ru-RU" smtClean="0"/>
              <a:t>04.12.2017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A8AB227-F590-4A2D-A90B-252DD117F9C2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landa.ru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48064" y="3861048"/>
            <a:ext cx="3600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tx2">
                    <a:lumMod val="10000"/>
                  </a:schemeClr>
                </a:solidFill>
              </a:rPr>
              <a:t>Работу выполнили : </a:t>
            </a:r>
          </a:p>
          <a:p>
            <a:r>
              <a:rPr lang="ru-RU" b="1" dirty="0" err="1" smtClean="0">
                <a:solidFill>
                  <a:schemeClr val="tx2">
                    <a:lumMod val="10000"/>
                  </a:schemeClr>
                </a:solidFill>
              </a:rPr>
              <a:t>Кечкина</a:t>
            </a:r>
            <a:r>
              <a:rPr lang="ru-RU" b="1" dirty="0" smtClean="0">
                <a:solidFill>
                  <a:schemeClr val="tx2">
                    <a:lumMod val="10000"/>
                  </a:schemeClr>
                </a:solidFill>
              </a:rPr>
              <a:t> Екатерина</a:t>
            </a:r>
          </a:p>
          <a:p>
            <a:r>
              <a:rPr lang="ru-RU" b="1" dirty="0" smtClean="0">
                <a:solidFill>
                  <a:schemeClr val="tx2">
                    <a:lumMod val="10000"/>
                  </a:schemeClr>
                </a:solidFill>
              </a:rPr>
              <a:t>Кузина Людмила</a:t>
            </a:r>
          </a:p>
          <a:p>
            <a:r>
              <a:rPr lang="ru-RU" b="1" dirty="0" err="1" smtClean="0">
                <a:solidFill>
                  <a:schemeClr val="tx2">
                    <a:lumMod val="10000"/>
                  </a:schemeClr>
                </a:solidFill>
              </a:rPr>
              <a:t>Лашманова</a:t>
            </a:r>
            <a:r>
              <a:rPr lang="ru-RU" b="1" dirty="0" smtClean="0">
                <a:solidFill>
                  <a:schemeClr val="tx2">
                    <a:lumMod val="10000"/>
                  </a:schemeClr>
                </a:solidFill>
              </a:rPr>
              <a:t> Елена</a:t>
            </a:r>
          </a:p>
          <a:p>
            <a:endParaRPr lang="ru-RU" b="1" dirty="0" smtClean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ru-RU" b="1" u="sng" dirty="0" smtClean="0">
                <a:solidFill>
                  <a:schemeClr val="tx2">
                    <a:lumMod val="10000"/>
                  </a:schemeClr>
                </a:solidFill>
              </a:rPr>
              <a:t>Руководитель: </a:t>
            </a:r>
            <a:r>
              <a:rPr lang="ru-RU" b="1" dirty="0" smtClean="0">
                <a:solidFill>
                  <a:schemeClr val="tx2">
                    <a:lumMod val="10000"/>
                  </a:schemeClr>
                </a:solidFill>
              </a:rPr>
              <a:t>Колчина М. С., учитель истории</a:t>
            </a:r>
            <a:endParaRPr lang="ru-RU" b="1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41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179168"/>
          </a:xfrm>
        </p:spPr>
        <p:txBody>
          <a:bodyPr/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Именно эти открытия способствовали тому, что многие направления культуры и искусств, ранее доступные лишь богачам, стали достоянием широких масс. Изобретения древнего Китая сделали возможными и дальние путешествия, что позволило открывать новые земли. Итак, рассмотрим каждое из них в хронологическом порядке.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579296" cy="1476400"/>
          </a:xfrm>
        </p:spPr>
        <p:txBody>
          <a:bodyPr>
            <a:noAutofit/>
          </a:bodyPr>
          <a:lstStyle/>
          <a:p>
            <a:pPr algn="ctr"/>
            <a:r>
              <a:rPr lang="ru-RU" sz="3200" b="1" u="sng" dirty="0" smtClean="0">
                <a:solidFill>
                  <a:schemeClr val="tx1"/>
                </a:solidFill>
              </a:rPr>
              <a:t>Цель работы: </a:t>
            </a:r>
            <a:r>
              <a:rPr lang="ru-RU" sz="3200" b="1" dirty="0" smtClean="0">
                <a:solidFill>
                  <a:schemeClr val="tx1"/>
                </a:solidFill>
              </a:rPr>
              <a:t>узнать об истории изобретений, сделанных жителями Древнего Китая.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850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1" dirty="0"/>
              <a:t>ПОРОХ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1628800"/>
            <a:ext cx="7272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Считается, что порох был разработан в Китае в X веке. Вначале он использовался как начинка в зажигательных снарядах, а позже были изобретены пороховые снаряды взрывного действия. Пороховое ствольное оружие, согласно китайским летописям, впервые было применено в сражениях 1132 года. Это была длинная бамбуковая трубка, куда закладывался порох и потом поджигался. Этим «огнеметом» врагу наносились сильные ожоги</a:t>
            </a:r>
            <a:r>
              <a:rPr lang="ru-RU" b="1" dirty="0" smtClean="0"/>
              <a:t>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77071"/>
            <a:ext cx="3339721" cy="2501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3063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23528" y="1484784"/>
            <a:ext cx="36004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Помимо военного дела, порох активно применяли и в быту. Так, порох считался хорошим дезинфицирующим средством при лечении язв и ран, во время эпидемий, а также его использовали для травли вредных насекомых.</a:t>
            </a:r>
            <a:endParaRPr lang="ru-RU" dirty="0"/>
          </a:p>
          <a:p>
            <a:r>
              <a:rPr lang="ru-RU" b="1" dirty="0"/>
              <a:t>Однако, пожалуй, наиболее «ярким» изобретением, которое появилось благодаря созданию пороха, являются фейерверки. В Поднебесной они имели особое значение. По древним поверьям, злые духи сильно боятся яркого света и громкого звука. 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240" y="3429000"/>
            <a:ext cx="3924960" cy="2586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32655"/>
            <a:ext cx="3528392" cy="2857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5013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БУМАГА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932040" y="1792848"/>
            <a:ext cx="38884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Согласно китайским летописям династии Восточная </a:t>
            </a:r>
            <a:r>
              <a:rPr lang="ru-RU" dirty="0" err="1"/>
              <a:t>Хань</a:t>
            </a:r>
            <a:r>
              <a:rPr lang="ru-RU" dirty="0"/>
              <a:t>, бумагу изобрел придворный евнух династии </a:t>
            </a:r>
            <a:r>
              <a:rPr lang="ru-RU" dirty="0" err="1"/>
              <a:t>Хань</a:t>
            </a:r>
            <a:r>
              <a:rPr lang="ru-RU" dirty="0"/>
              <a:t> — </a:t>
            </a:r>
            <a:r>
              <a:rPr lang="ru-RU" dirty="0" err="1"/>
              <a:t>Цай</a:t>
            </a:r>
            <a:r>
              <a:rPr lang="ru-RU" dirty="0"/>
              <a:t> Лун в 105 году н.э.</a:t>
            </a:r>
          </a:p>
          <a:p>
            <a:pPr algn="ctr"/>
            <a:r>
              <a:rPr lang="ru-RU" dirty="0"/>
              <a:t>В глубокой древности в Китае до появления бумаги для записей использовали скрученные в свитки полоски из бамбука, свитки из шелка, деревянные и глиняные таблички и т.д. </a:t>
            </a:r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792848"/>
            <a:ext cx="4113481" cy="3085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7100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1124744"/>
            <a:ext cx="525658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Разработанная </a:t>
            </a:r>
            <a:r>
              <a:rPr lang="ru-RU" dirty="0" err="1"/>
              <a:t>Цай</a:t>
            </a:r>
            <a:r>
              <a:rPr lang="ru-RU" dirty="0"/>
              <a:t> Лунем технология производства бумаги состояла в следующем: кипящая смесь из пеньки, коры тутового дерева, старых рыболовных сетей и тканей превращалась в пульпу, после чего её растирали до пастообразного однородного состояния и смешивали с водой. В смесь погружали сито в деревянной раме из тростника, вычерпывали ситом массу и встряхивали, чтобы жидкость стекла. При этом в сите образовывался тонкий и ровный слой волокнистой массы.</a:t>
            </a:r>
          </a:p>
          <a:p>
            <a:pPr algn="ctr"/>
            <a:r>
              <a:rPr lang="ru-RU" dirty="0"/>
              <a:t>Эту массу затем опрокидывали на гладкие доски. Доски с отливками клали одна на другую. Связывали стопку и укладывали сверху груз. Затем затвердевшие и окрепшие под прессом листы снимались с досок и сушились. Изготовленный по такой технологии бумажный лист получался легким, ровным, прочным, менее желтым и более удобным для письма.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619" y="899057"/>
            <a:ext cx="3224328" cy="3386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603631"/>
            <a:ext cx="3381375" cy="187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496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/>
          <a:lstStyle/>
          <a:p>
            <a:pPr algn="ctr"/>
            <a:r>
              <a:rPr lang="ru-RU" b="1" dirty="0" smtClean="0"/>
              <a:t>КОМПАС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268760"/>
            <a:ext cx="302433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Первый </a:t>
            </a:r>
            <a:r>
              <a:rPr lang="ru-RU" b="1" dirty="0"/>
              <a:t>прототип компаса, как считается, появился во времена династии </a:t>
            </a:r>
            <a:r>
              <a:rPr lang="ru-RU" b="1" dirty="0" err="1" smtClean="0"/>
              <a:t>Хань</a:t>
            </a:r>
            <a:r>
              <a:rPr lang="ru-RU" b="1" dirty="0" smtClean="0"/>
              <a:t>, когда </a:t>
            </a:r>
            <a:r>
              <a:rPr lang="ru-RU" b="1" dirty="0"/>
              <a:t>китайцы стали использовать магнитный железняк, ориентированный на север-юг. Правда, использовался он не для навигации, а для гадания. В древнем тексте </a:t>
            </a:r>
            <a:r>
              <a:rPr lang="ru-RU" b="1" dirty="0" smtClean="0"/>
              <a:t>компас </a:t>
            </a:r>
            <a:r>
              <a:rPr lang="ru-RU" b="1" dirty="0"/>
              <a:t>описывается так: «Этот инструмент напоминает ложку, и если его положить на тарелку, то его ручка укажет на юг».</a:t>
            </a:r>
            <a:endParaRPr lang="ru-RU" dirty="0"/>
          </a:p>
          <a:p>
            <a:pPr algn="ctr"/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705" y="1628800"/>
            <a:ext cx="4392910" cy="323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4635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ВОЗДУШНЫЙ ЗМЕЙ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139952" y="1484784"/>
            <a:ext cx="46085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Б</a:t>
            </a:r>
            <a:r>
              <a:rPr lang="ru-RU" sz="2000" dirty="0" smtClean="0"/>
              <a:t>ыло </a:t>
            </a:r>
            <a:r>
              <a:rPr lang="ru-RU" sz="2000" dirty="0"/>
              <a:t>бы ошибкой называть воздушные змеи безобидными детскими игрушками. В разные периоды китайской истории их использовали в военных целях: начиненных порохом воздушных змеев поджигали и запускали в лагерь противника, с их помощью разбрасывали листовки, призывавшие к восстанию захваченных монголами военнопленных.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63" y="1340768"/>
            <a:ext cx="3102473" cy="2326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63" y="3875023"/>
            <a:ext cx="4381500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8569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5226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908720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Находчивые китайцы даже наловчились рыбачить с помощью воздушных змеев: к ним прикрепляли тонкую веревочку с крючком и наживкой, а потом запускали на середину озера, чтобы не распугать рыбу приближением лодки.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068960"/>
            <a:ext cx="5838278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7015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Источники: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55576" y="1556792"/>
            <a:ext cx="72008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История и культура Древнего Востока: энциклопедический словарь. </a:t>
            </a:r>
            <a:endParaRPr lang="ru-RU" dirty="0"/>
          </a:p>
          <a:p>
            <a:pPr marL="342900" indent="-342900">
              <a:buAutoNum type="arabicPeriod"/>
            </a:pPr>
            <a:r>
              <a:rPr lang="ru-RU" dirty="0" smtClean="0"/>
              <a:t>Всемирная история. История Древнего мира: энциклопедия для детей.</a:t>
            </a:r>
          </a:p>
          <a:p>
            <a:pPr marL="342900" indent="-342900">
              <a:buAutoNum type="arabicPeriod"/>
            </a:pPr>
            <a:r>
              <a:rPr lang="en-US" dirty="0" smtClean="0"/>
              <a:t>http</a:t>
            </a:r>
            <a:r>
              <a:rPr lang="ru-RU" dirty="0" smtClean="0"/>
              <a:t>: // </a:t>
            </a:r>
            <a:r>
              <a:rPr lang="en-US" dirty="0" smtClean="0">
                <a:hlinkClick r:id="rId2"/>
              </a:rPr>
              <a:t>www.nalanda.ru/</a:t>
            </a:r>
            <a:r>
              <a:rPr lang="en-US" dirty="0" smtClean="0"/>
              <a:t> east-hist. html</a:t>
            </a:r>
          </a:p>
          <a:p>
            <a:pPr marL="342900" indent="-342900">
              <a:buFontTx/>
              <a:buAutoNum type="arabicPeriod"/>
            </a:pPr>
            <a:r>
              <a:rPr lang="ru-RU" dirty="0" smtClean="0"/>
              <a:t>ru.wikipedia.org</a:t>
            </a:r>
            <a:r>
              <a:rPr lang="ru-RU" dirty="0"/>
              <a:t>— </a:t>
            </a:r>
            <a:r>
              <a:rPr lang="ru-RU" dirty="0" smtClean="0"/>
              <a:t>Википедия</a:t>
            </a:r>
            <a:endParaRPr lang="en-US" dirty="0" smtClean="0"/>
          </a:p>
          <a:p>
            <a:pPr marL="342900" indent="-342900">
              <a:buFontTx/>
              <a:buAutoNum type="arabicPeriod"/>
            </a:pPr>
            <a:r>
              <a:rPr lang="en-US" dirty="0"/>
              <a:t>http://www.istmira.com/drugoe-drevniy-mir/12670-izobreteniya-drevnego-kitaya.html</a:t>
            </a:r>
            <a:endParaRPr lang="en-US" dirty="0" smtClean="0"/>
          </a:p>
          <a:p>
            <a:pPr marL="342900" indent="-342900">
              <a:buFontTx/>
              <a:buAutoNum type="arabicPeriod"/>
            </a:pPr>
            <a:endParaRPr lang="ru-RU" dirty="0"/>
          </a:p>
          <a:p>
            <a:pPr marL="342900" indent="-342900">
              <a:buFontTx/>
              <a:buAutoNum type="arabicPeriod"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9544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88</TotalTime>
  <Words>589</Words>
  <Application>Microsoft Office PowerPoint</Application>
  <PresentationFormat>Экран (4:3)</PresentationFormat>
  <Paragraphs>32</Paragraphs>
  <Slides>10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Бумажная</vt:lpstr>
      <vt:lpstr>Презентация PowerPoint</vt:lpstr>
      <vt:lpstr>Цель работы: узнать об истории изобретений, сделанных жителями Древнего Китая.</vt:lpstr>
      <vt:lpstr> ПОРОХ</vt:lpstr>
      <vt:lpstr>Презентация PowerPoint</vt:lpstr>
      <vt:lpstr>БУМАГА</vt:lpstr>
      <vt:lpstr>Презентация PowerPoint</vt:lpstr>
      <vt:lpstr>КОМПАС</vt:lpstr>
      <vt:lpstr>ВОЗДУШНЫЙ ЗМЕЙ</vt:lpstr>
      <vt:lpstr>Презентация PowerPoint</vt:lpstr>
      <vt:lpstr>Источники: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школа</cp:lastModifiedBy>
  <cp:revision>10</cp:revision>
  <cp:lastPrinted>2017-02-06T09:01:49Z</cp:lastPrinted>
  <dcterms:created xsi:type="dcterms:W3CDTF">2017-02-05T18:53:40Z</dcterms:created>
  <dcterms:modified xsi:type="dcterms:W3CDTF">2017-12-04T08:55:09Z</dcterms:modified>
</cp:coreProperties>
</file>